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0"/>
  </p:notesMasterIdLst>
  <p:sldIdLst>
    <p:sldId id="364" r:id="rId2"/>
    <p:sldId id="400" r:id="rId3"/>
    <p:sldId id="405" r:id="rId4"/>
    <p:sldId id="391" r:id="rId5"/>
    <p:sldId id="404" r:id="rId6"/>
    <p:sldId id="402" r:id="rId7"/>
    <p:sldId id="403" r:id="rId8"/>
    <p:sldId id="38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D12205"/>
    <a:srgbClr val="BCDCFA"/>
    <a:srgbClr val="E0840A"/>
    <a:srgbClr val="B06808"/>
    <a:srgbClr val="FCB11C"/>
    <a:srgbClr val="F6A02E"/>
    <a:srgbClr val="E6BD1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>
      <p:cViewPr varScale="1">
        <p:scale>
          <a:sx n="87" d="100"/>
          <a:sy n="87" d="100"/>
        </p:scale>
        <p:origin x="133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88B7337-3312-4540-B2D9-72FDEA3D0EDA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C455C85-D98F-4033-AF72-69C80BEA2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455C85-D98F-4033-AF72-69C80BEA29F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64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A548-833D-4FF7-AC7E-7B3DB1C05BB8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A934A-A5EA-43E8-99FD-039F1E29B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B0C60-08E9-4C80-A73B-AB212B5F296B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F238-C0FB-46B2-B1DE-3E05C17D7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CB35B-A54B-49E9-A973-823F74697848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1811-22AF-4E52-8C44-10E55FD3E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736B1-A82F-4304-80B5-E9A1D11BE6BD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C3DB1-061F-48F3-9D32-2D4DB5807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B2343-A2C3-4839-A8C3-BCB37F259F4A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0B87B-C79F-44E4-8AB3-57F89A488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8B495-C83A-479C-BB36-AE474ED3D027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7E92-843D-4C03-B23C-20A0D2C22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05F73-19BB-48AF-B8F1-EEB5A69244FA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D39D0-0CBC-44F6-AAF5-8D5B4C27C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F9FC-302C-4F92-B71C-8C4A3573D2EC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EBE7-B080-45B6-918B-102150C6D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D541-4B82-4231-ACF8-15D8E7EFCC9A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F7A8-3DD0-4D39-87E5-DDAD515B2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57898-F674-4949-8599-BCE7BB19F3E2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BAC56-5B0A-406F-A04B-00C00470A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1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634AA-6F4B-4101-B00A-9D061EE7A1B5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88735-CB9C-4857-B3E8-3BA6F5B92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9" y="5359403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3F63-138E-49C6-8610-44EA6ED2054D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51B70-FF6B-48A2-BEE7-BE69B0673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5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7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1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4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9D6C30-235B-432B-8A48-AA1E8F1B1A5A}" type="datetimeFigureOut">
              <a:rPr lang="ru-RU"/>
              <a:pPr>
                <a:defRPr/>
              </a:pPr>
              <a:t>14.03.2024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718469-60AB-449A-91E2-F10CAC9C0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2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6" r:id="rId2"/>
    <p:sldLayoutId id="214748368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7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stup.mdpu.org.u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pu.org.ua/" TargetMode="External"/><Relationship Id="rId2" Type="http://schemas.openxmlformats.org/officeDocument/2006/relationships/hyperlink" Target="mailto:pk-mdpu@ukr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82883" y="-171400"/>
            <a:ext cx="9144000" cy="7029400"/>
          </a:xfrm>
          <a:prstGeom prst="rect">
            <a:avLst/>
          </a:prstGeom>
          <a:gradFill flip="none" rotWithShape="1">
            <a:gsLst>
              <a:gs pos="1000">
                <a:srgbClr val="BCDCFA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1115616" y="404664"/>
            <a:ext cx="7200800" cy="1224136"/>
          </a:xfrm>
        </p:spPr>
        <p:txBody>
          <a:bodyPr/>
          <a:lstStyle/>
          <a:p>
            <a:pPr algn="ctr">
              <a:buNone/>
            </a:pPr>
            <a:r>
              <a:rPr lang="uk-UA" sz="4400" b="1" dirty="0">
                <a:solidFill>
                  <a:schemeClr val="accent3">
                    <a:lumMod val="75000"/>
                  </a:schemeClr>
                </a:solidFill>
              </a:rPr>
              <a:t>Твій шлях до успіху</a:t>
            </a:r>
          </a:p>
        </p:txBody>
      </p:sp>
      <p:sp>
        <p:nvSpPr>
          <p:cNvPr id="17" name="Содержимое 15"/>
          <p:cNvSpPr txBox="1">
            <a:spLocks/>
          </p:cNvSpPr>
          <p:nvPr/>
        </p:nvSpPr>
        <p:spPr bwMode="auto">
          <a:xfrm>
            <a:off x="539552" y="2222428"/>
            <a:ext cx="7416824" cy="199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uk-U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Особливості вступної </a:t>
            </a:r>
            <a:r>
              <a:rPr kumimoji="0" lang="uk-UA" sz="6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кампанії </a:t>
            </a:r>
            <a:r>
              <a:rPr kumimoji="0" lang="uk-UA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2024 </a:t>
            </a:r>
            <a:r>
              <a:rPr kumimoji="0" lang="uk-UA" sz="6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року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 flipH="1">
            <a:off x="8532440" y="-171400"/>
            <a:ext cx="611560" cy="7029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В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с</a:t>
            </a: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/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т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у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п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 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0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</a:b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+mj-ea"/>
                <a:cs typeface="Calibri" pitchFamily="34" charset="0"/>
              </a:rPr>
              <a:t>4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1656184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5" y="0"/>
            <a:ext cx="9144000" cy="6858000"/>
          </a:xfrm>
          <a:prstGeom prst="rect">
            <a:avLst/>
          </a:prstGeom>
          <a:gradFill flip="none" rotWithShape="1">
            <a:gsLst>
              <a:gs pos="1000">
                <a:srgbClr val="BCDCFA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>
            <a:off x="8532440" y="0"/>
            <a:ext cx="61156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676456" y="156171"/>
            <a:ext cx="370384" cy="5649093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6084168" y="5661248"/>
            <a:ext cx="792088" cy="648072"/>
          </a:xfrm>
          <a:prstGeom prst="hexagon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15"/>
          <p:cNvSpPr txBox="1">
            <a:spLocks/>
          </p:cNvSpPr>
          <p:nvPr/>
        </p:nvSpPr>
        <p:spPr bwMode="auto">
          <a:xfrm>
            <a:off x="179512" y="936105"/>
            <a:ext cx="8208912" cy="62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FontTx/>
              <a:buAutoNum type="arabicParenR"/>
            </a:pPr>
            <a:endParaRPr lang="uk-UA" b="1" dirty="0" smtClean="0">
              <a:solidFill>
                <a:schemeClr val="tx2"/>
              </a:solidFill>
            </a:endParaRPr>
          </a:p>
          <a:p>
            <a:pPr marL="342900" lvl="0" indent="-342900">
              <a:buFontTx/>
              <a:buAutoNum type="arabicParenR"/>
            </a:pPr>
            <a:endParaRPr lang="uk-UA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lvl="0" indent="-342900">
              <a:buFontTx/>
              <a:buAutoNum type="arabicParenR"/>
            </a:pP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вступу на спеціальності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галузей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знань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01 «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Освіта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Педагогіка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(011, 012, 013, 014.01, 014.021, 014.03, 014.04, 014.05, 014.06, 014.07, 014.09, 014.11, 014.13,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014.15, 015.39, 016.01)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05 «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Соціальні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та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поведінкові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науки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»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(051, 053, 054)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07 «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Управління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та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адміністрування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»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(073)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12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Інформаційні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технології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»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(122)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24 «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Сфера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обслуговування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>»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(242)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uk-UA" b="1" dirty="0">
              <a:solidFill>
                <a:schemeClr val="accent2">
                  <a:lumMod val="50000"/>
                </a:schemeClr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endParaRPr lang="uk-UA" b="1" dirty="0" smtClean="0">
              <a:solidFill>
                <a:schemeClr val="tx2"/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ЄВІ  2023 або 2024 років</a:t>
            </a:r>
            <a:endParaRPr lang="uk-UA" b="1" dirty="0">
              <a:solidFill>
                <a:schemeClr val="accent2">
                  <a:lumMod val="50000"/>
                </a:schemeClr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ЄФВВ  2024 року</a:t>
            </a:r>
          </a:p>
          <a:p>
            <a:pPr lvl="1" algn="just"/>
            <a:endParaRPr lang="uk-UA" sz="8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 algn="just"/>
            <a:endParaRPr lang="ru-RU" sz="800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uk-UA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) для вступу на інші спеціальності: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uk-UA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ЄВІ  2023 або 2024 років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фаховий іспит (в МДПУ)</a:t>
            </a:r>
            <a:r>
              <a:rPr lang="uk-UA" sz="800" dirty="0">
                <a:solidFill>
                  <a:schemeClr val="accent2">
                    <a:lumMod val="50000"/>
                  </a:schemeClr>
                </a:solidFill>
              </a:rPr>
              <a:t>	</a:t>
            </a:r>
            <a:endParaRPr lang="uk-UA" sz="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uk-UA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algn="ctr"/>
            <a:endParaRPr lang="uk-UA" sz="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1" algn="ctr"/>
            <a:endParaRPr lang="uk-UA" sz="800" b="1" dirty="0">
              <a:solidFill>
                <a:srgbClr val="C00000"/>
              </a:solidFill>
              <a:latin typeface="Calibri" pitchFamily="34" charset="0"/>
            </a:endParaRPr>
          </a:p>
          <a:p>
            <a:pPr lvl="1" algn="ctr"/>
            <a:r>
              <a:rPr lang="uk-UA" sz="2000" b="1" dirty="0" smtClean="0">
                <a:solidFill>
                  <a:srgbClr val="C00000"/>
                </a:solidFill>
                <a:latin typeface="Calibri" pitchFamily="34" charset="0"/>
              </a:rPr>
              <a:t>Мотиваційний </a:t>
            </a:r>
            <a:r>
              <a:rPr lang="uk-UA" sz="2000" b="1" dirty="0">
                <a:solidFill>
                  <a:srgbClr val="C00000"/>
                </a:solidFill>
                <a:latin typeface="Calibri" pitchFamily="34" charset="0"/>
              </a:rPr>
              <a:t>лист передбачається </a:t>
            </a:r>
            <a:r>
              <a:rPr lang="uk-UA" sz="2000" b="1" dirty="0" smtClean="0">
                <a:solidFill>
                  <a:srgbClr val="C00000"/>
                </a:solidFill>
                <a:latin typeface="Calibri" pitchFamily="34" charset="0"/>
              </a:rPr>
              <a:t>на всі спеціальності - і </a:t>
            </a:r>
            <a:r>
              <a:rPr lang="uk-UA" sz="2000" b="1" dirty="0">
                <a:solidFill>
                  <a:srgbClr val="C00000"/>
                </a:solidFill>
                <a:latin typeface="Calibri" pitchFamily="34" charset="0"/>
              </a:rPr>
              <a:t>на бюджет, і на </a:t>
            </a:r>
            <a:r>
              <a:rPr lang="uk-UA" sz="2000" b="1" dirty="0" smtClean="0">
                <a:solidFill>
                  <a:srgbClr val="C00000"/>
                </a:solidFill>
                <a:latin typeface="Calibri" pitchFamily="34" charset="0"/>
              </a:rPr>
              <a:t>контракт</a:t>
            </a:r>
          </a:p>
          <a:p>
            <a:pPr lvl="1" algn="ctr"/>
            <a:endParaRPr lang="uk-UA" sz="2000" dirty="0">
              <a:solidFill>
                <a:srgbClr val="C00000"/>
              </a:solidFill>
            </a:endParaRPr>
          </a:p>
          <a:p>
            <a:pPr lvl="1"/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19672" y="332656"/>
            <a:ext cx="58326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600" b="1" cap="all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</a:t>
            </a:r>
            <a:r>
              <a:rPr lang="uk-UA" sz="2600" b="1" cap="all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2024: </a:t>
            </a:r>
            <a:r>
              <a:rPr lang="uk-UA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магістратури</a:t>
            </a:r>
          </a:p>
          <a:p>
            <a:pPr algn="ctr"/>
            <a:r>
              <a:rPr lang="uk-UA" sz="2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(НРК6, НРК7)</a:t>
            </a:r>
          </a:p>
          <a:p>
            <a:pPr algn="ctr"/>
            <a:endParaRPr lang="ru-RU" sz="2600" b="1" cap="all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97" y="282064"/>
            <a:ext cx="1615035" cy="98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91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23324" y="-99392"/>
            <a:ext cx="8963472" cy="6957392"/>
          </a:xfrm>
          <a:prstGeom prst="rect">
            <a:avLst/>
          </a:prstGeom>
          <a:gradFill flip="none" rotWithShape="1">
            <a:gsLst>
              <a:gs pos="1000">
                <a:srgbClr val="BCDCFA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>
            <a:off x="8748464" y="0"/>
            <a:ext cx="395536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323528" y="5877272"/>
            <a:ext cx="864096" cy="720080"/>
          </a:xfrm>
          <a:prstGeom prst="hexagon">
            <a:avLst/>
          </a:prstGeom>
          <a:noFill/>
          <a:ln>
            <a:solidFill>
              <a:srgbClr val="FCB1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820472" y="156171"/>
            <a:ext cx="288032" cy="5001021"/>
          </a:xfrm>
        </p:spPr>
        <p:txBody>
          <a:bodyPr>
            <a:normAutofit/>
          </a:bodyPr>
          <a:lstStyle/>
          <a:p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1398788" y="260648"/>
            <a:ext cx="7133651" cy="792088"/>
          </a:xfrm>
        </p:spPr>
        <p:txBody>
          <a:bodyPr/>
          <a:lstStyle/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sz="2000" b="1" cap="all" dirty="0">
                <a:solidFill>
                  <a:schemeClr val="accent1">
                    <a:lumMod val="75000"/>
                  </a:schemeClr>
                </a:solidFill>
              </a:rPr>
              <a:t>ПЕРЕЛІК</a:t>
            </a:r>
            <a:r>
              <a:rPr lang="uk-UA" sz="2000" b="1" cap="al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cap="all" dirty="0">
                <a:solidFill>
                  <a:schemeClr val="accent1">
                    <a:lumMod val="75000"/>
                  </a:schemeClr>
                </a:solidFill>
              </a:rPr>
              <a:t>СПЕЦІАЛЬНОСТЕЙ,</a:t>
            </a:r>
          </a:p>
          <a:p>
            <a:pPr marL="0" lvl="0" indent="0" algn="ctr">
              <a:spcBef>
                <a:spcPct val="0"/>
              </a:spcBef>
              <a:buClrTx/>
              <a:buSzTx/>
              <a:buNone/>
            </a:pPr>
            <a:r>
              <a:rPr lang="ru-RU" sz="2000" b="1" cap="all" dirty="0" err="1">
                <a:solidFill>
                  <a:schemeClr val="accent1">
                    <a:lumMod val="75000"/>
                  </a:schemeClr>
                </a:solidFill>
              </a:rPr>
              <a:t>яким</a:t>
            </a:r>
            <a:r>
              <a:rPr lang="ru-RU" sz="2000" b="1" cap="al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cap="all" dirty="0" err="1">
                <a:solidFill>
                  <a:schemeClr val="accent1">
                    <a:lumMod val="75000"/>
                  </a:schemeClr>
                </a:solidFill>
              </a:rPr>
              <a:t>надається</a:t>
            </a:r>
            <a:r>
              <a:rPr lang="ru-RU" sz="2000" b="1" cap="al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cap="all" dirty="0" err="1">
                <a:solidFill>
                  <a:schemeClr val="accent1">
                    <a:lumMod val="75000"/>
                  </a:schemeClr>
                </a:solidFill>
              </a:rPr>
              <a:t>особлива</a:t>
            </a:r>
            <a:r>
              <a:rPr lang="ru-RU" sz="2000" b="1" cap="al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b="1" cap="all" dirty="0" err="1">
                <a:solidFill>
                  <a:schemeClr val="accent1">
                    <a:lumMod val="75000"/>
                  </a:schemeClr>
                </a:solidFill>
              </a:rPr>
              <a:t>підтримка</a:t>
            </a:r>
            <a:endParaRPr lang="ru-RU" sz="2000" b="1" cap="all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Шестиугольник 10"/>
          <p:cNvSpPr/>
          <p:nvPr/>
        </p:nvSpPr>
        <p:spPr>
          <a:xfrm>
            <a:off x="3923928" y="5085184"/>
            <a:ext cx="792088" cy="648072"/>
          </a:xfrm>
          <a:prstGeom prst="hexagon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1835696" y="5589240"/>
            <a:ext cx="576064" cy="504056"/>
          </a:xfrm>
          <a:prstGeom prst="hexagon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одержимое 15"/>
          <p:cNvSpPr txBox="1">
            <a:spLocks/>
          </p:cNvSpPr>
          <p:nvPr/>
        </p:nvSpPr>
        <p:spPr bwMode="auto">
          <a:xfrm>
            <a:off x="1475656" y="980728"/>
            <a:ext cx="64807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7938" eaLnBrk="1" hangingPunct="1">
              <a:buFont typeface="Wingdings 2" pitchFamily="18" charset="2"/>
              <a:buNone/>
            </a:pPr>
            <a:endParaRPr lang="uk-UA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25248"/>
              </p:ext>
            </p:extLst>
          </p:nvPr>
        </p:nvGraphicFramePr>
        <p:xfrm>
          <a:off x="2339753" y="1196752"/>
          <a:ext cx="6312362" cy="49353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6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5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Шифр </a:t>
                      </a:r>
                      <a:r>
                        <a:rPr lang="ru-RU" sz="1400" dirty="0" err="1"/>
                        <a:t>галузі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Галузь знань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/>
                        <a:t>Код спеціальності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Найменування</a:t>
                      </a:r>
                      <a:r>
                        <a:rPr lang="ru-RU" sz="1400" dirty="0"/>
                        <a:t> </a:t>
                      </a:r>
                    </a:p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/>
                        <a:t>спеціальності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73">
                <a:tc rowSpan="4"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marL="6985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Освіта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012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Дошкільна освіта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9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013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Початкова освіта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46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Середня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освіта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(за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основними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предметними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спеціалізаціями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5905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014.04 –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014.15)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5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015.39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Професійна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освіта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Цифрові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технології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6008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Аграрні</a:t>
                      </a: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науки та </a:t>
                      </a:r>
                      <a:r>
                        <a:rPr lang="ru-RU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продовольство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055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Садово-паркове</a:t>
                      </a: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господарство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0" name="Скругленная прямоугольная выноска 29"/>
          <p:cNvSpPr/>
          <p:nvPr/>
        </p:nvSpPr>
        <p:spPr>
          <a:xfrm>
            <a:off x="-23324" y="1844824"/>
            <a:ext cx="2511488" cy="3891551"/>
          </a:xfrm>
          <a:prstGeom prst="wedgeRoundRectCallout">
            <a:avLst>
              <a:gd name="adj1" fmla="val 140082"/>
              <a:gd name="adj2" fmla="val -24242"/>
              <a:gd name="adj3" fmla="val 16667"/>
            </a:avLst>
          </a:prstGeom>
          <a:gradFill flip="none" rotWithShape="1">
            <a:gsLst>
              <a:gs pos="0">
                <a:schemeClr val="bg2"/>
              </a:gs>
              <a:gs pos="50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1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014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400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Середня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освіта</a:t>
            </a:r>
            <a:r>
              <a:rPr lang="ru-RU" sz="14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1400" b="1" i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ru-RU" sz="1400" b="1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014.04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Середня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освіта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(Математика)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014.05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Середня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освіта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Біологія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здоров’я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014.06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Середня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освіта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Хімія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014.07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Середня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освіта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Географія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014.09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Середня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освіта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Інформатика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014.015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Середня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освіта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Природничі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науки)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34" y="260648"/>
            <a:ext cx="1142155" cy="69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5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99592" y="0"/>
            <a:ext cx="7992888" cy="6858000"/>
          </a:xfrm>
          <a:prstGeom prst="rect">
            <a:avLst/>
          </a:prstGeom>
          <a:gradFill flip="none" rotWithShape="1">
            <a:gsLst>
              <a:gs pos="1000">
                <a:srgbClr val="BCDCFA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n-US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uk-UA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Мотиваційний </a:t>
            </a:r>
            <a:r>
              <a:rPr lang="uk-UA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</a:t>
            </a:r>
            <a:r>
              <a:rPr lang="uk-U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це документ, що складається і подається вступником до </a:t>
            </a:r>
            <a:r>
              <a:rPr lang="uk-UA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МДПУ імені Богдана Хмельницького, в якому </a:t>
            </a:r>
            <a:r>
              <a:rPr lang="uk-U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пояснюються причини, через які вступник вважає себе найкращим кандидатом для вступу на відповідну навчальну програму. Підготовка такого листа вимагає детального дослідження вступником загального академічного середовища університету та різних освітніх програм. </a:t>
            </a:r>
          </a:p>
          <a:p>
            <a:pPr lvl="0" algn="just"/>
            <a:endParaRPr lang="uk-UA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Вступник подає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письмово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довільній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інформацію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особисту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зацікавленість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певну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освітню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програму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спеціальність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відповідні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очікування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досягнення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навчанні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видах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сильні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слабкі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сторони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до </a:t>
            </a:r>
            <a:r>
              <a:rPr lang="ru-RU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необхідності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вступником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бути додано (у тому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електронній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матеріали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підтверджують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викладену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листі</a:t>
            </a:r>
            <a:r>
              <a:rPr lang="ru-RU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інформацію</a:t>
            </a:r>
            <a:r>
              <a:rPr lang="ru-RU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Методичні </a:t>
            </a:r>
            <a:r>
              <a:rPr lang="uk-U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рекомендації до написання – на сайті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https://vstup.mdpu.org.ua/</a:t>
            </a:r>
            <a:r>
              <a:rPr lang="uk-UA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endParaRPr lang="ru-RU" sz="3000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259632" y="-126268"/>
            <a:ext cx="6912768" cy="2520280"/>
          </a:xfrm>
        </p:spPr>
        <p:txBody>
          <a:bodyPr/>
          <a:lstStyle/>
          <a:p>
            <a:pPr marL="265113" indent="-265113" eaLnBrk="1" hangingPunct="1"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265113" indent="-265113" eaLnBrk="1" hangingPunct="1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69422"/>
            <a:ext cx="1512169" cy="9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9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">
                <a:srgbClr val="BCDCFA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buFont typeface="Wingdings" pitchFamily="2" charset="2"/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57606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endParaRPr lang="ru-RU" sz="3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1700808"/>
            <a:ext cx="813690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uk-UA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Пільгові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категорії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(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особи, визнані постраждалими учасниками Революції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Гідності,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учасниками бойових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дій;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 з інвалідністю внаслідок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війни;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особи, яким за рішенням приймальної комісії відмовлено в реєстрації для участі в ЄВІ,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ЄФВВ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неможливість створення особливих (спеціальних) умов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 з інвалідністю або діти з інвалідністю, які в 2024 році не брали участі в основних та додаткових сесіях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ЄВІ</a:t>
            </a:r>
            <a:r>
              <a:rPr lang="uk-UA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ЄФВВ через наявність захворювання або патологічного </a:t>
            </a: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стану).</a:t>
            </a:r>
          </a:p>
          <a:p>
            <a:pPr lvl="0" algn="just"/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Вступники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пільгових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ЄВІ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подати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співбесіди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іноземної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замість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ЄФВВ — результат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фахового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іспиту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188641"/>
            <a:ext cx="69847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endParaRPr lang="uk-UA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Вступники 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подають заяву про участь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конкурсному відборі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28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електронній формі</a:t>
            </a:r>
            <a:r>
              <a:rPr lang="uk-UA" sz="28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977" y="296628"/>
            <a:ext cx="1142155" cy="69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62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">
                <a:srgbClr val="BCDCFA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>
            <a:off x="8532440" y="0"/>
            <a:ext cx="61156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7308304" y="4293096"/>
            <a:ext cx="864096" cy="720080"/>
          </a:xfrm>
          <a:prstGeom prst="hexagon">
            <a:avLst/>
          </a:prstGeom>
          <a:noFill/>
          <a:ln>
            <a:solidFill>
              <a:srgbClr val="FCB1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676456" y="156171"/>
            <a:ext cx="370384" cy="5721101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Содержимое 15"/>
          <p:cNvSpPr txBox="1">
            <a:spLocks/>
          </p:cNvSpPr>
          <p:nvPr/>
        </p:nvSpPr>
        <p:spPr bwMode="auto">
          <a:xfrm>
            <a:off x="289686" y="979857"/>
            <a:ext cx="8098738" cy="7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buFontTx/>
              <a:buAutoNum type="arabicParenR"/>
            </a:pPr>
            <a:endParaRPr lang="uk-UA" sz="900" b="1" dirty="0" smtClean="0">
              <a:solidFill>
                <a:schemeClr val="tx2"/>
              </a:solidFill>
            </a:endParaRPr>
          </a:p>
          <a:p>
            <a:pPr marL="800100" lvl="1" indent="-342900">
              <a:buAutoNum type="arabicPeriod"/>
            </a:pP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</a:rPr>
              <a:t>Паспорт</a:t>
            </a:r>
            <a:r>
              <a:rPr lang="uk-UA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1, 2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сторінки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паперовий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1, 2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сторінки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 (кому 45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років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+ прописка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AutoNum type="arabicPeriod"/>
            </a:pP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Довідка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реєстрацію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місця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проживання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Дії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Код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платника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податків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 про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здобуту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раніше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освіту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диплом +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додаток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AutoNum type="arabicPeriod"/>
            </a:pP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Сертифікати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ЄВІ 2023-2024 </a:t>
            </a:r>
          </a:p>
          <a:p>
            <a:pPr marL="800100" lvl="1" indent="-342900">
              <a:buAutoNum type="arabicPeriod"/>
            </a:pP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Сертифікат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ЄФВВ 2024</a:t>
            </a:r>
          </a:p>
          <a:p>
            <a:pPr marL="800100" lvl="1" indent="-342900">
              <a:buAutoNum type="arabicPeriod"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Фото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3×4 </a:t>
            </a:r>
          </a:p>
          <a:p>
            <a:pPr marL="800100" lvl="1" indent="-342900">
              <a:buAutoNum type="arabicPeriod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призовників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4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посвідчення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 приписку до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призовних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дільниць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військовий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квиток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Мотиваційний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лист</a:t>
            </a:r>
          </a:p>
          <a:p>
            <a:pPr lvl="1"/>
            <a:endParaRPr lang="ru-RU" sz="30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346768"/>
            <a:ext cx="736209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600" b="1" cap="all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Перелік документів (</a:t>
            </a:r>
            <a:r>
              <a:rPr lang="uk-UA" sz="2600" b="1" cap="all" dirty="0" err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скан</a:t>
            </a:r>
            <a:r>
              <a:rPr lang="uk-UA" sz="2600" b="1" cap="all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чи фото)</a:t>
            </a:r>
          </a:p>
          <a:p>
            <a:pPr algn="ctr"/>
            <a:endParaRPr lang="uk-UA" sz="2600" b="1" cap="all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900" b="1" cap="all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97" y="282064"/>
            <a:ext cx="1261444" cy="77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">
                <a:srgbClr val="BCDCFA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>
            <a:off x="8532440" y="0"/>
            <a:ext cx="611560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7308304" y="4293096"/>
            <a:ext cx="864096" cy="720080"/>
          </a:xfrm>
          <a:prstGeom prst="hexagon">
            <a:avLst/>
          </a:prstGeom>
          <a:noFill/>
          <a:ln>
            <a:solidFill>
              <a:srgbClr val="FCB1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676456" y="764704"/>
            <a:ext cx="370384" cy="5040560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Содержимое 15"/>
          <p:cNvSpPr txBox="1">
            <a:spLocks/>
          </p:cNvSpPr>
          <p:nvPr/>
        </p:nvSpPr>
        <p:spPr bwMode="auto">
          <a:xfrm>
            <a:off x="289686" y="936105"/>
            <a:ext cx="8098738" cy="760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Терміни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реєстрації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заяв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на участь у ЄВІ та ЄФВВ та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їх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проведення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будуть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визначені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пізніше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Українським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центром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оцінювання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якості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освіти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Реєстрація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заяв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вступників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31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липня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– 14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серпня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Фаховий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іспит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осіб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беруть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участь у конкурсному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відборі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виключно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контракт –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31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липня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– 10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серпня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Формування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рейтингових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списків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вступників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надання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рекомендацій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зарахування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оприлюднення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списку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рекомендованих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бюджет –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19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серпня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Вступники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отримали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рекомендації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на бюджет,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мають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виконати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вимоги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зарахування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до 22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серпня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Зарахування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 бюджет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23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серпня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, на контракт – не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пізніше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ніж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30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вересня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err="1" smtClean="0">
                <a:solidFill>
                  <a:schemeClr val="accent2">
                    <a:lumMod val="50000"/>
                  </a:schemeClr>
                </a:solidFill>
              </a:rPr>
              <a:t>Переведення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вакантні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бюджетні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місця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осіб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які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зараховані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</a:rPr>
              <a:t>навчання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 за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контрактом –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не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пізніше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ніж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 31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</a:rPr>
              <a:t>серпня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7545" y="346768"/>
            <a:ext cx="8226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Терміни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accent1">
                    <a:lumMod val="75000"/>
                  </a:schemeClr>
                </a:solidFill>
              </a:rPr>
              <a:t>вступу</a:t>
            </a:r>
            <a:endParaRPr lang="ru-RU" sz="900" b="1" cap="all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0245"/>
            <a:ext cx="1142155" cy="69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1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-97160" y="-40111"/>
            <a:ext cx="9144000" cy="7101408"/>
          </a:xfrm>
          <a:prstGeom prst="rect">
            <a:avLst/>
          </a:prstGeom>
          <a:gradFill flip="none" rotWithShape="1">
            <a:gsLst>
              <a:gs pos="1000">
                <a:srgbClr val="BCDCFA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>
            <a:off x="8532440" y="-243408"/>
            <a:ext cx="611560" cy="71014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676456" y="764704"/>
            <a:ext cx="370384" cy="5040560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В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с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т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у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п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b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Содержимое 15"/>
          <p:cNvSpPr txBox="1">
            <a:spLocks/>
          </p:cNvSpPr>
          <p:nvPr/>
        </p:nvSpPr>
        <p:spPr bwMode="auto">
          <a:xfrm>
            <a:off x="1475656" y="980728"/>
            <a:ext cx="64807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65113" indent="-265113" algn="just" eaLnBrk="1" hangingPunct="1">
              <a:buFont typeface="Wingdings" pitchFamily="2" charset="2"/>
              <a:buNone/>
            </a:pPr>
            <a:endParaRPr lang="uk-UA" sz="3200" dirty="0">
              <a:latin typeface="Times New Roman" pitchFamily="18" charset="0"/>
              <a:cs typeface="Times New Roman" pitchFamily="18" charset="0"/>
            </a:endParaRPr>
          </a:p>
          <a:p>
            <a:pPr marL="265113" indent="7938" eaLnBrk="1" hangingPunct="1">
              <a:buFont typeface="Wingdings 2" pitchFamily="18" charset="2"/>
              <a:buNone/>
            </a:pPr>
            <a:endParaRPr lang="uk-UA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65113" indent="7938" eaLnBrk="1" hangingPunct="1">
              <a:buFont typeface="Wingdings 2" pitchFamily="18" charset="2"/>
              <a:buNone/>
            </a:pPr>
            <a:endParaRPr lang="uk-UA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1340768"/>
            <a:ext cx="79928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uk-UA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Телефони приймальної комісії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k-UA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097 </a:t>
            </a:r>
            <a:r>
              <a:rPr lang="uk-UA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76 58 296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Електронна пошта</a:t>
            </a:r>
            <a:r>
              <a:rPr lang="uk-UA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uk-UA" sz="4000" b="1" dirty="0">
                <a:latin typeface="Times New Roman" pitchFamily="18" charset="0"/>
                <a:cs typeface="Times New Roman" pitchFamily="18" charset="0"/>
                <a:hlinkClick r:id="rId2"/>
              </a:rPr>
              <a:t>pk-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  <a:hlinkClick r:id="rId2"/>
              </a:rPr>
              <a:t>mdpu</a:t>
            </a:r>
            <a:r>
              <a:rPr lang="uk-UA" sz="4000" b="1" dirty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  <a:hlinkClick r:id="rId2"/>
              </a:rPr>
              <a:t>ukr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  <a:hlinkClick r:id="rId2"/>
              </a:rPr>
              <a:t>net</a:t>
            </a:r>
            <a:endParaRPr lang="uk-UA" sz="40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sz="4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 університету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4000" b="1" u="sng" dirty="0" err="1">
                <a:latin typeface="Times New Roman" pitchFamily="18" charset="0"/>
                <a:cs typeface="Times New Roman" pitchFamily="18" charset="0"/>
                <a:hlinkClick r:id="rId3"/>
              </a:rPr>
              <a:t>mdpu</a:t>
            </a:r>
            <a:r>
              <a:rPr lang="uk-UA" sz="4000" b="1" u="sng" dirty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  <a:hlinkClick r:id="rId3"/>
              </a:rPr>
              <a:t>org</a:t>
            </a:r>
            <a:r>
              <a:rPr lang="uk-UA" sz="4000" b="1" u="sng" dirty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4000" b="1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ua</a:t>
            </a:r>
            <a:endParaRPr lang="uk-UA" sz="4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3600" b="1" dirty="0" err="1" smtClean="0">
                <a:solidFill>
                  <a:srgbClr val="D12205"/>
                </a:solidFill>
              </a:rPr>
              <a:t>vstup</a:t>
            </a:r>
            <a:r>
              <a:rPr lang="ru-RU" sz="3600" b="1" dirty="0">
                <a:solidFill>
                  <a:srgbClr val="D12205"/>
                </a:solidFill>
              </a:rPr>
              <a:t>.</a:t>
            </a:r>
            <a:r>
              <a:rPr lang="en-US" sz="3600" b="1" dirty="0" err="1">
                <a:solidFill>
                  <a:srgbClr val="D12205"/>
                </a:solidFill>
              </a:rPr>
              <a:t>mdpu</a:t>
            </a:r>
            <a:r>
              <a:rPr lang="ru-RU" sz="3600" b="1" dirty="0">
                <a:solidFill>
                  <a:srgbClr val="D12205"/>
                </a:solidFill>
              </a:rPr>
              <a:t>.</a:t>
            </a:r>
            <a:r>
              <a:rPr lang="en-US" sz="3600" b="1" dirty="0">
                <a:solidFill>
                  <a:srgbClr val="D12205"/>
                </a:solidFill>
              </a:rPr>
              <a:t>org</a:t>
            </a:r>
            <a:r>
              <a:rPr lang="ru-RU" sz="3600" b="1" dirty="0">
                <a:solidFill>
                  <a:srgbClr val="D12205"/>
                </a:solidFill>
              </a:rPr>
              <a:t>.</a:t>
            </a:r>
            <a:r>
              <a:rPr lang="en-US" sz="3600" b="1" dirty="0" err="1" smtClean="0">
                <a:solidFill>
                  <a:srgbClr val="D12205"/>
                </a:solidFill>
              </a:rPr>
              <a:t>ua</a:t>
            </a:r>
            <a:endParaRPr lang="uk-UA" sz="3600" b="1" dirty="0">
              <a:solidFill>
                <a:srgbClr val="D122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142155" cy="69779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3666</TotalTime>
  <Words>607</Words>
  <Application>Microsoft Office PowerPoint</Application>
  <PresentationFormat>Экран (4:3)</PresentationFormat>
  <Paragraphs>112</Paragraphs>
  <Slides>8</Slides>
  <Notes>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Презентация PowerPoint</vt:lpstr>
      <vt:lpstr>В с т у п   2 0 2 4</vt:lpstr>
      <vt:lpstr>В с т у п   2 0 2 4</vt:lpstr>
      <vt:lpstr>Презентация PowerPoint</vt:lpstr>
      <vt:lpstr>Презентация PowerPoint</vt:lpstr>
      <vt:lpstr>В с т у п   2 0 2 4</vt:lpstr>
      <vt:lpstr>В с т у п   2 0 2 4</vt:lpstr>
      <vt:lpstr>В с т у п   2 0 2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Мелітопольський державний педагогічний університет  імені  Богдана Хмельницького</dc:title>
  <dc:creator>Приемная комиссия</dc:creator>
  <cp:lastModifiedBy>Administrator</cp:lastModifiedBy>
  <cp:revision>215</cp:revision>
  <cp:lastPrinted>2020-04-23T06:31:11Z</cp:lastPrinted>
  <dcterms:created xsi:type="dcterms:W3CDTF">2013-11-22T12:45:43Z</dcterms:created>
  <dcterms:modified xsi:type="dcterms:W3CDTF">2024-03-14T08:24:58Z</dcterms:modified>
</cp:coreProperties>
</file>