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8"/>
  </p:notesMasterIdLst>
  <p:sldIdLst>
    <p:sldId id="364" r:id="rId2"/>
    <p:sldId id="404" r:id="rId3"/>
    <p:sldId id="406" r:id="rId4"/>
    <p:sldId id="439" r:id="rId5"/>
    <p:sldId id="419" r:id="rId6"/>
    <p:sldId id="440" r:id="rId7"/>
    <p:sldId id="420" r:id="rId8"/>
    <p:sldId id="421" r:id="rId9"/>
    <p:sldId id="422" r:id="rId10"/>
    <p:sldId id="428" r:id="rId11"/>
    <p:sldId id="429" r:id="rId12"/>
    <p:sldId id="430" r:id="rId13"/>
    <p:sldId id="434" r:id="rId14"/>
    <p:sldId id="435" r:id="rId15"/>
    <p:sldId id="431" r:id="rId16"/>
    <p:sldId id="432" r:id="rId17"/>
    <p:sldId id="433" r:id="rId18"/>
    <p:sldId id="436" r:id="rId19"/>
    <p:sldId id="437" r:id="rId20"/>
    <p:sldId id="441" r:id="rId21"/>
    <p:sldId id="444" r:id="rId22"/>
    <p:sldId id="443" r:id="rId23"/>
    <p:sldId id="438" r:id="rId24"/>
    <p:sldId id="415" r:id="rId25"/>
    <p:sldId id="427" r:id="rId26"/>
    <p:sldId id="44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D12205"/>
    <a:srgbClr val="BCDCFA"/>
    <a:srgbClr val="E0840A"/>
    <a:srgbClr val="B06808"/>
    <a:srgbClr val="FCB11C"/>
    <a:srgbClr val="F6A02E"/>
    <a:srgbClr val="E6B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2" d="100"/>
          <a:sy n="82" d="100"/>
        </p:scale>
        <p:origin x="148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8B7337-3312-4540-B2D9-72FDEA3D0EDA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455C85-D98F-4033-AF72-69C80BEA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1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4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455C85-D98F-4033-AF72-69C80BEA29F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A548-833D-4FF7-AC7E-7B3DB1C05BB8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934A-A5EA-43E8-99FD-039F1E29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0C60-08E9-4C80-A73B-AB212B5F296B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F238-C0FB-46B2-B1DE-3E05C17D7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B35B-A54B-49E9-A973-823F74697848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1811-22AF-4E52-8C44-10E55FD3E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36B1-A82F-4304-80B5-E9A1D11BE6BD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DB1-061F-48F3-9D32-2D4DB580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2343-A2C3-4839-A8C3-BCB37F259F4A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B87B-C79F-44E4-8AB3-57F89A488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B495-C83A-479C-BB36-AE474ED3D027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7E92-843D-4C03-B23C-20A0D2C22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5F73-19BB-48AF-B8F1-EEB5A69244FA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39D0-0CBC-44F6-AAF5-8D5B4C27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F9FC-302C-4F92-B71C-8C4A3573D2EC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BE7-B080-45B6-918B-102150C6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D541-4B82-4231-ACF8-15D8E7EFCC9A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F7A8-3DD0-4D39-87E5-DDAD515B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7898-F674-4949-8599-BCE7BB19F3E2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AC56-5B0A-406F-A04B-00C00470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34AA-6F4B-4101-B00A-9D061EE7A1B5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8735-CB9C-4857-B3E8-3BA6F5B9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9" y="535940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3F63-138E-49C6-8610-44EA6ED2054D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1B70-FF6B-48A2-BEE7-BE69B0673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D6C30-235B-432B-8A48-AA1E8F1B1A5A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18469-60AB-449A-91E2-F10CAC9C0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2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u.org.ua/" TargetMode="External"/><Relationship Id="rId2" Type="http://schemas.openxmlformats.org/officeDocument/2006/relationships/hyperlink" Target="mailto:pk-mdpu@ukr.n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stup.edbo.gov.ua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343" y="-171400"/>
            <a:ext cx="9144000" cy="70294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467544" y="1412776"/>
            <a:ext cx="7488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Про затвердження Правил прийому на навчання для здобуття вищої освіти в 2025 році</a:t>
            </a:r>
          </a:p>
          <a:p>
            <a:pPr algn="r"/>
            <a:endParaRPr lang="uk-UA" b="1" dirty="0" smtClean="0">
              <a:latin typeface="+mj-lt"/>
            </a:endParaRPr>
          </a:p>
          <a:p>
            <a:pPr algn="r"/>
            <a:endParaRPr lang="uk-UA" b="1" dirty="0">
              <a:latin typeface="+mj-lt"/>
            </a:endParaRPr>
          </a:p>
          <a:p>
            <a:pPr algn="r"/>
            <a:endParaRPr lang="uk-UA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8583279" y="-99392"/>
            <a:ext cx="560721" cy="6957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Вс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96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9512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661248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4"/>
            <a:ext cx="835292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вступу на спеціальності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галузей знань А Освіта 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(А1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А2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А4.021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А4.03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А4.04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А4.05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А4.06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А4.07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А4.09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А4.11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А4.13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А4.15, А5.39, А6.01, А7)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 </a:t>
            </a:r>
            <a:r>
              <a:rPr lang="uk-UA" dirty="0" smtClean="0">
                <a:solidFill>
                  <a:schemeClr val="tx2"/>
                </a:solidFill>
              </a:rPr>
              <a:t>Культура</a:t>
            </a:r>
            <a:r>
              <a:rPr lang="uk-UA" dirty="0">
                <a:solidFill>
                  <a:schemeClr val="tx2"/>
                </a:solidFill>
              </a:rPr>
              <a:t>, мистецтво та гуманітарні </a:t>
            </a:r>
            <a:r>
              <a:rPr lang="uk-UA" dirty="0" smtClean="0">
                <a:solidFill>
                  <a:schemeClr val="tx2"/>
                </a:solidFill>
              </a:rPr>
              <a:t>науки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(B9</a:t>
            </a:r>
            <a:r>
              <a:rPr lang="uk-UA" b="1" dirty="0" smtClean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 B10</a:t>
            </a:r>
            <a:r>
              <a:rPr lang="uk-UA" b="1" dirty="0" smtClean="0">
                <a:solidFill>
                  <a:schemeClr val="tx2"/>
                </a:solidFill>
              </a:rPr>
              <a:t>,</a:t>
            </a:r>
            <a:r>
              <a:rPr lang="en-US" b="1" dirty="0" smtClean="0">
                <a:solidFill>
                  <a:schemeClr val="tx2"/>
                </a:solidFill>
              </a:rPr>
              <a:t> B11</a:t>
            </a:r>
            <a:r>
              <a:rPr lang="uk-UA" b="1" dirty="0" smtClean="0">
                <a:solidFill>
                  <a:schemeClr val="tx2"/>
                </a:solidFill>
              </a:rPr>
              <a:t>.</a:t>
            </a:r>
            <a:r>
              <a:rPr lang="en-US" b="1" dirty="0" smtClean="0">
                <a:solidFill>
                  <a:schemeClr val="tx2"/>
                </a:solidFill>
              </a:rPr>
              <a:t>041)</a:t>
            </a:r>
            <a:r>
              <a:rPr lang="uk-UA" dirty="0" smtClean="0">
                <a:solidFill>
                  <a:schemeClr val="tx2"/>
                </a:solidFill>
              </a:rPr>
              <a:t>,</a:t>
            </a:r>
            <a:r>
              <a:rPr lang="en-US" dirty="0" smtClean="0"/>
              <a:t> </a:t>
            </a:r>
            <a:r>
              <a:rPr lang="uk-UA" dirty="0" smtClean="0">
                <a:solidFill>
                  <a:schemeClr val="tx2"/>
                </a:solidFill>
              </a:rPr>
              <a:t>С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Соціальні </a:t>
            </a:r>
            <a:r>
              <a:rPr lang="uk-UA" dirty="0">
                <a:solidFill>
                  <a:schemeClr val="tx2"/>
                </a:solidFill>
              </a:rPr>
              <a:t>науки, журналістика, інформація та міжнародні </a:t>
            </a:r>
            <a:r>
              <a:rPr lang="uk-UA" dirty="0" smtClean="0">
                <a:solidFill>
                  <a:schemeClr val="tx2"/>
                </a:solidFill>
              </a:rPr>
              <a:t>відносини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(С1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С4, С5)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Бізнес</a:t>
            </a:r>
            <a:r>
              <a:rPr lang="uk-UA" dirty="0">
                <a:solidFill>
                  <a:schemeClr val="tx2"/>
                </a:solidFill>
              </a:rPr>
              <a:t>, адміністрування та </a:t>
            </a:r>
            <a:r>
              <a:rPr lang="uk-UA" dirty="0" smtClean="0">
                <a:solidFill>
                  <a:schemeClr val="tx2"/>
                </a:solidFill>
              </a:rPr>
              <a:t>право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uk-UA" b="1" dirty="0" smtClean="0">
                <a:solidFill>
                  <a:schemeClr val="tx2"/>
                </a:solidFill>
              </a:rPr>
              <a:t>3</a:t>
            </a:r>
            <a:r>
              <a:rPr lang="uk-UA" b="1" dirty="0">
                <a:solidFill>
                  <a:schemeClr val="tx2"/>
                </a:solidFill>
              </a:rPr>
              <a:t>)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uk-UA" b="1" dirty="0" smtClean="0">
                <a:solidFill>
                  <a:schemeClr val="tx2"/>
                </a:solidFill>
              </a:rPr>
              <a:t>             </a:t>
            </a:r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Інформаційні технології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F3</a:t>
            </a:r>
            <a:r>
              <a:rPr lang="uk-UA" b="1" dirty="0" smtClean="0">
                <a:solidFill>
                  <a:schemeClr val="tx2"/>
                </a:solidFill>
              </a:rPr>
              <a:t>)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tx2"/>
                </a:solidFill>
              </a:rPr>
              <a:t>І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Охорона здоров'я та соціальне забезпечення </a:t>
            </a:r>
            <a:r>
              <a:rPr lang="uk-UA" b="1" dirty="0" smtClean="0">
                <a:solidFill>
                  <a:schemeClr val="tx2"/>
                </a:solidFill>
              </a:rPr>
              <a:t>(І10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dirty="0" smtClean="0">
                <a:solidFill>
                  <a:schemeClr val="tx2"/>
                </a:solidFill>
              </a:rPr>
              <a:t>J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Транспорт </a:t>
            </a:r>
            <a:r>
              <a:rPr lang="uk-UA" dirty="0">
                <a:solidFill>
                  <a:schemeClr val="tx2"/>
                </a:solidFill>
              </a:rPr>
              <a:t>та </a:t>
            </a:r>
            <a:r>
              <a:rPr lang="uk-UA" dirty="0" smtClean="0">
                <a:solidFill>
                  <a:schemeClr val="tx2"/>
                </a:solidFill>
              </a:rPr>
              <a:t>послуги</a:t>
            </a:r>
            <a:r>
              <a:rPr lang="en-US" dirty="0" smtClean="0"/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J3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): 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ЄВІ 2023 або 2024 або 2025 років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ЄФВВ  2025 року</a:t>
            </a:r>
          </a:p>
          <a:p>
            <a:pPr lvl="1" algn="just"/>
            <a:endParaRPr lang="uk-UA" sz="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для вступу на спеціальність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А7 Фізична культура і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спорт: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ЄВІ 2023 або 2024 або 2025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ЄФВВ 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2025 року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фаховий </a:t>
            </a:r>
            <a:r>
              <a:rPr lang="uk-UA" b="1">
                <a:solidFill>
                  <a:schemeClr val="accent2">
                    <a:lumMod val="50000"/>
                  </a:schemeClr>
                </a:solidFill>
              </a:rPr>
              <a:t>іспит (творчий конкурс в МДПУ)</a:t>
            </a:r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0" lvl="1" algn="just"/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endParaRPr lang="uk-UA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3) для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вступу на інші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спеціальності: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ЄВІ 2023 або 2024 або 2025 років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фаховий іспит (в МДПУ)</a:t>
            </a:r>
            <a:r>
              <a:rPr lang="uk-UA" sz="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uk-UA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uk-UA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ctr"/>
            <a:endParaRPr lang="uk-UA" sz="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Мотиваційний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</a:rPr>
              <a:t>лист передбачається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на всі спеціальності - і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</a:rPr>
              <a:t>на бюджет, і на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</a:rPr>
              <a:t>контракт</a:t>
            </a:r>
          </a:p>
          <a:p>
            <a:pPr lvl="1" algn="ctr"/>
            <a:endParaRPr lang="uk-UA" sz="2000" dirty="0">
              <a:solidFill>
                <a:srgbClr val="C00000"/>
              </a:solidFill>
            </a:endParaRPr>
          </a:p>
          <a:p>
            <a:pPr lvl="1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58" y="28977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uk-UA" sz="26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2025: </a:t>
            </a:r>
            <a:r>
              <a:rPr lang="uk-UA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магістратури  (НРК6)</a:t>
            </a:r>
          </a:p>
          <a:p>
            <a:pPr algn="ctr"/>
            <a:endParaRPr lang="ru-RU" sz="10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8" y="0"/>
            <a:ext cx="9251504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561659" y="155575"/>
            <a:ext cx="582342" cy="550545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0"/>
            <a:ext cx="80648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 smtClean="0"/>
              <a:t>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Ті вступники, хто мають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диплом бакалавра 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і планують вступати на спеціальності</a:t>
            </a:r>
          </a:p>
          <a:p>
            <a:endParaRPr lang="en-US" sz="800" dirty="0" smtClean="0"/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 Освітні науки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А2 Дошкільна освіта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А3 Початкова освіта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А4.01 Середня освіта (Українська мова і література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А4.021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(Англійська мова та зарубіжна література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(Історія та громадянська освіта)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А4.04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(Математика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А4.05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(Біологія та здоров’я людини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А4.06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(Хімія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А4.07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(Географія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4.09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(Інформатика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А4.11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(Фізична культура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А4.13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(Мистецтво. Музичне мистецтво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А4.15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освіта (Природничі науки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А5.39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освіта (Цифрові технології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А6.01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 освіта (Логопедія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А7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 і спорт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B9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та археологія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B10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B11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Германські мови та літератури (переклад включно), перша – англійська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С4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Соціологія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F3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 науки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I10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робота та консультування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і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algn="just"/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/>
              <a:t>складають </a:t>
            </a:r>
            <a:r>
              <a:rPr lang="uk-UA" b="1" dirty="0" smtClean="0"/>
              <a:t>ЄВІ </a:t>
            </a:r>
            <a:r>
              <a:rPr lang="uk-UA" dirty="0" smtClean="0"/>
              <a:t>(іноземна мова + ТЗНК) та </a:t>
            </a:r>
            <a:r>
              <a:rPr lang="uk-UA" b="1" dirty="0" smtClean="0"/>
              <a:t>ЄФВВ </a:t>
            </a:r>
            <a:r>
              <a:rPr lang="uk-UA" dirty="0" smtClean="0"/>
              <a:t>(фаховий </a:t>
            </a:r>
            <a:r>
              <a:rPr lang="ru-RU" dirty="0" smtClean="0"/>
              <a:t>іспит)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4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899592" y="692695"/>
            <a:ext cx="7344816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</a:rPr>
              <a:t>При </a:t>
            </a:r>
            <a:r>
              <a:rPr lang="uk-UA" sz="2400" b="1" dirty="0" smtClean="0">
                <a:solidFill>
                  <a:srgbClr val="0066CC"/>
                </a:solidFill>
              </a:rPr>
              <a:t>вступі на спеціальності</a:t>
            </a:r>
          </a:p>
          <a:p>
            <a:pPr algn="ctr"/>
            <a:endParaRPr lang="uk-UA" sz="2400" b="1" dirty="0" smtClean="0">
              <a:solidFill>
                <a:srgbClr val="0066CC"/>
              </a:solidFill>
            </a:endParaRPr>
          </a:p>
          <a:p>
            <a:endParaRPr lang="uk-UA" sz="2000" dirty="0" smtClean="0"/>
          </a:p>
          <a:p>
            <a:r>
              <a:rPr lang="uk-UA" sz="2400" b="1" dirty="0" smtClean="0"/>
              <a:t>Е1 </a:t>
            </a:r>
            <a:r>
              <a:rPr lang="uk-UA" sz="2400" b="1" dirty="0"/>
              <a:t>Біологія та біохімія</a:t>
            </a:r>
            <a:endParaRPr lang="en-US" sz="2400" b="1" dirty="0"/>
          </a:p>
          <a:p>
            <a:r>
              <a:rPr lang="uk-UA" sz="2400" b="1" dirty="0" smtClean="0"/>
              <a:t>Е2 </a:t>
            </a:r>
            <a:r>
              <a:rPr lang="uk-UA" sz="2400" b="1" dirty="0"/>
              <a:t>Екологія</a:t>
            </a:r>
            <a:endParaRPr lang="en-US" sz="2400" b="1" dirty="0"/>
          </a:p>
          <a:p>
            <a:r>
              <a:rPr lang="uk-UA" sz="2400" b="1" dirty="0" smtClean="0"/>
              <a:t>Н3 </a:t>
            </a:r>
            <a:r>
              <a:rPr lang="uk-UA" sz="2400" b="1" dirty="0"/>
              <a:t>Садово-паркове господарство</a:t>
            </a:r>
            <a:endParaRPr lang="en-US" sz="2400" b="1" dirty="0"/>
          </a:p>
          <a:p>
            <a:endParaRPr lang="uk-UA" sz="2000" dirty="0" smtClean="0"/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складають </a:t>
            </a:r>
            <a:r>
              <a:rPr lang="uk-UA" sz="2000" b="1" dirty="0"/>
              <a:t>ЄВІ</a:t>
            </a:r>
            <a:r>
              <a:rPr lang="uk-UA" sz="2000" dirty="0"/>
              <a:t> та </a:t>
            </a:r>
            <a:r>
              <a:rPr lang="uk-UA" sz="2000" b="1" dirty="0"/>
              <a:t>фаховий іспит </a:t>
            </a:r>
            <a:r>
              <a:rPr lang="uk-UA" sz="2000" dirty="0" smtClean="0"/>
              <a:t>(іспит в </a:t>
            </a:r>
            <a:r>
              <a:rPr lang="uk-UA" sz="2000" dirty="0"/>
              <a:t>МДПУ).</a:t>
            </a:r>
            <a:endParaRPr lang="en-US" sz="2000" dirty="0"/>
          </a:p>
          <a:p>
            <a:r>
              <a:rPr lang="uk-UA" sz="2000" dirty="0"/>
              <a:t> </a:t>
            </a:r>
            <a:endParaRPr lang="en-US" sz="2000" dirty="0"/>
          </a:p>
          <a:p>
            <a:r>
              <a:rPr lang="uk-UA" sz="2000" b="1" dirty="0">
                <a:solidFill>
                  <a:srgbClr val="FF0000"/>
                </a:solidFill>
              </a:rPr>
              <a:t>Увага!</a:t>
            </a:r>
            <a:r>
              <a:rPr lang="uk-UA" sz="2000" dirty="0"/>
              <a:t> </a:t>
            </a:r>
            <a:r>
              <a:rPr lang="uk-UA" sz="2000" b="1" dirty="0"/>
              <a:t>ЄВІ </a:t>
            </a:r>
            <a:r>
              <a:rPr lang="uk-UA" sz="2000" dirty="0"/>
              <a:t>та</a:t>
            </a:r>
            <a:r>
              <a:rPr lang="uk-UA" sz="2000" b="1" dirty="0"/>
              <a:t> ЄФВВ </a:t>
            </a:r>
            <a:r>
              <a:rPr lang="uk-UA" sz="2000" dirty="0"/>
              <a:t>складається </a:t>
            </a:r>
            <a:r>
              <a:rPr lang="uk-UA" sz="2000" b="1" dirty="0" err="1"/>
              <a:t>офлайн</a:t>
            </a:r>
            <a:r>
              <a:rPr lang="uk-UA" sz="2000" dirty="0"/>
              <a:t> у пунктах тестування (за кордоном теж будуть такі пункти)! Тому всім, хто бажає вступати, треба буде завчасно подати документи до приймальної комісії для реєстрації на ЄВІ та ЄФВВ, а саме: фото чи </a:t>
            </a:r>
            <a:r>
              <a:rPr lang="uk-UA" sz="2000" dirty="0" err="1"/>
              <a:t>скан</a:t>
            </a:r>
            <a:r>
              <a:rPr lang="uk-UA" sz="2000" dirty="0"/>
              <a:t> паспорта, ідентифікаційного коду, диплома про освіту, фото 3×4. 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649093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936105"/>
            <a:ext cx="8208912" cy="6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342900" lvl="0" indent="-342900">
              <a:buFontTx/>
              <a:buAutoNum type="arabicParenR"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endParaRPr lang="uk-UA" sz="2000" dirty="0">
              <a:solidFill>
                <a:srgbClr val="C00000"/>
              </a:solidFill>
            </a:endParaRPr>
          </a:p>
          <a:p>
            <a:pPr lvl="1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53101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21101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79857"/>
            <a:ext cx="8098738" cy="7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z="900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856"/>
            <a:ext cx="8532440" cy="47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692695"/>
            <a:ext cx="8011144" cy="335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 sz="2200" dirty="0" smtClean="0">
                <a:solidFill>
                  <a:schemeClr val="tx2"/>
                </a:solidFill>
              </a:rPr>
              <a:t>Спеціальними </a:t>
            </a:r>
            <a:r>
              <a:rPr lang="uk-UA" sz="2200" dirty="0">
                <a:solidFill>
                  <a:schemeClr val="tx2"/>
                </a:solidFill>
              </a:rPr>
              <a:t>умовами участі в конкурсному відборі на навчання для здобуття ступеня магістра на основі НРК6 </a:t>
            </a:r>
            <a:r>
              <a:rPr lang="uk-UA" sz="2200" b="1" dirty="0">
                <a:solidFill>
                  <a:schemeClr val="tx2"/>
                </a:solidFill>
              </a:rPr>
              <a:t>у формі надання рекомендації для зарахування на основі здобутого у рік вступу ступеня </a:t>
            </a:r>
            <a:r>
              <a:rPr lang="uk-UA" sz="2200" b="1" dirty="0" smtClean="0">
                <a:solidFill>
                  <a:schemeClr val="tx2"/>
                </a:solidFill>
              </a:rPr>
              <a:t>бакалавра (без екзаменів та ЄВІ/ЄФВВ) </a:t>
            </a:r>
            <a:r>
              <a:rPr lang="uk-UA" sz="2200" dirty="0">
                <a:solidFill>
                  <a:schemeClr val="tx2"/>
                </a:solidFill>
              </a:rPr>
              <a:t>з таким самим джерелом фінансування користуються особи, місце проживання яких зареєстровано (задекларовано) на тимчасово окупованій території, в населених пунктах, віднесених до територій активних бойових дій станом на 01 липня року вступу, та які перебувають на ній, або які переселилися з неї після 01 січня року вступу, в разі вступу до МДПУ імені Богдана Хмельницького (</a:t>
            </a:r>
            <a:r>
              <a:rPr lang="uk-UA" sz="2200" b="1" dirty="0">
                <a:solidFill>
                  <a:schemeClr val="tx2"/>
                </a:solidFill>
              </a:rPr>
              <a:t>для </a:t>
            </a:r>
            <a:r>
              <a:rPr lang="uk-UA" sz="2200" b="1" dirty="0" smtClean="0">
                <a:solidFill>
                  <a:schemeClr val="tx2"/>
                </a:solidFill>
              </a:rPr>
              <a:t>спеціальностей, </a:t>
            </a:r>
            <a:r>
              <a:rPr lang="uk-UA" sz="2200" b="1" dirty="0">
                <a:solidFill>
                  <a:schemeClr val="tx2"/>
                </a:solidFill>
              </a:rPr>
              <a:t>яким надається </a:t>
            </a:r>
            <a:r>
              <a:rPr lang="uk-UA" sz="2200" b="1" dirty="0" smtClean="0">
                <a:solidFill>
                  <a:schemeClr val="tx2"/>
                </a:solidFill>
              </a:rPr>
              <a:t>особлива підтримка</a:t>
            </a:r>
            <a:r>
              <a:rPr lang="uk-UA" sz="2200" dirty="0" smtClean="0">
                <a:solidFill>
                  <a:schemeClr val="tx2"/>
                </a:solidFill>
              </a:rPr>
              <a:t>).</a:t>
            </a:r>
          </a:p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752" y="0"/>
            <a:ext cx="8963472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76456" y="0"/>
            <a:ext cx="4675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820473" y="764704"/>
            <a:ext cx="288030" cy="4392488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79512" y="260648"/>
            <a:ext cx="8352928" cy="792088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</a:rPr>
              <a:t>ПЕРЕЛІК</a:t>
            </a:r>
            <a:r>
              <a:rPr lang="uk-UA" sz="20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</a:rPr>
              <a:t>СПЕЦІАЛЬНОСТЕЙ,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uk-UA" sz="2000" b="1" cap="all" dirty="0" smtClean="0">
                <a:solidFill>
                  <a:schemeClr val="accent1">
                    <a:lumMod val="75000"/>
                  </a:schemeClr>
                </a:solidFill>
              </a:rPr>
              <a:t>яким надається особлива підтримка</a:t>
            </a:r>
            <a:endParaRPr lang="uk-UA" sz="2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923928" y="5085184"/>
            <a:ext cx="792088" cy="648072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835696" y="5589240"/>
            <a:ext cx="576064" cy="504056"/>
          </a:xfrm>
          <a:prstGeom prst="hexagon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475656" y="980728"/>
            <a:ext cx="64807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indent="7938" eaLnBrk="1" hangingPunct="1">
              <a:buFont typeface="Wingdings 2" pitchFamily="18" charset="2"/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45596"/>
              </p:ext>
            </p:extLst>
          </p:nvPr>
        </p:nvGraphicFramePr>
        <p:xfrm>
          <a:off x="2339753" y="1196752"/>
          <a:ext cx="6336703" cy="5472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3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Шифр галузі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Галузь знань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Код спеціальності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Найменування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/>
                        <a:t>спеціальності</a:t>
                      </a:r>
                      <a:endParaRPr lang="uk-UA" sz="10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97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698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Освіта</a:t>
                      </a:r>
                      <a:endParaRPr lang="uk-UA" sz="16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Дошкільна освіта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Початкова освіта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освіта (за основними предметними спеціалізаціями: </a:t>
                      </a:r>
                    </a:p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А4.04 – А4.09, А4,15)</a:t>
                      </a:r>
                      <a:endParaRPr lang="uk-UA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8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А5.39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Професійна освіта (Цифрові технології) </a:t>
                      </a:r>
                      <a:endParaRPr lang="uk-UA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27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l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Сільське, лісове, рибне господарство та ветеринарна медицина</a:t>
                      </a:r>
                      <a:endParaRPr kumimoji="0"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Садово-паркове господарство</a:t>
                      </a:r>
                      <a:endParaRPr lang="uk-UA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" name="Скругленная прямоугольная выноска 29"/>
          <p:cNvSpPr/>
          <p:nvPr/>
        </p:nvSpPr>
        <p:spPr>
          <a:xfrm>
            <a:off x="-23324" y="1919950"/>
            <a:ext cx="2511488" cy="4173345"/>
          </a:xfrm>
          <a:prstGeom prst="wedgeRoundRectCallout">
            <a:avLst>
              <a:gd name="adj1" fmla="val 147279"/>
              <a:gd name="adj2" fmla="val -23732"/>
              <a:gd name="adj3" fmla="val 16667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 Середня освіта: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uk-UA" sz="14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А4.04 Середня освіта (Математика)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А4.05 Середня освіта (Біологія та здоров’я людини)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А4.06 Середня освіта (Хімія)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А4.07 Середня освіта (Географія)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А4.09 Середня освіта (Інформатика)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А4.15 Середня освіта (Природничі науки)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8563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50507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836712"/>
            <a:ext cx="80648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400" dirty="0"/>
          </a:p>
          <a:p>
            <a:pPr algn="ctr"/>
            <a:r>
              <a:rPr lang="uk-UA" sz="2800" dirty="0"/>
              <a:t>Під час вступу для здобуття вищої освіти </a:t>
            </a:r>
            <a:r>
              <a:rPr lang="uk-UA" sz="2800" b="1" dirty="0" smtClean="0"/>
              <a:t>виключно</a:t>
            </a:r>
            <a:r>
              <a:rPr lang="uk-UA" sz="2800" dirty="0" smtClean="0"/>
              <a:t> за </a:t>
            </a:r>
            <a:r>
              <a:rPr lang="uk-UA" sz="2800" dirty="0"/>
              <a:t>кошти фізичних та/або юридичних осіб вступники </a:t>
            </a:r>
          </a:p>
          <a:p>
            <a:pPr algn="ctr"/>
            <a:r>
              <a:rPr lang="uk-UA" sz="2800" dirty="0"/>
              <a:t>на основі ступеня</a:t>
            </a:r>
            <a:r>
              <a:rPr lang="uk-UA" sz="2800" b="1" dirty="0"/>
              <a:t> магістра </a:t>
            </a:r>
            <a:r>
              <a:rPr lang="uk-UA" sz="2800" dirty="0"/>
              <a:t>(освітньо-кваліфікаційного рівня</a:t>
            </a:r>
            <a:r>
              <a:rPr lang="uk-UA" sz="2800" b="1" dirty="0"/>
              <a:t> спеціаліста</a:t>
            </a:r>
            <a:r>
              <a:rPr lang="uk-UA" sz="2800" b="1" dirty="0" smtClean="0"/>
              <a:t>) (НРК7)</a:t>
            </a:r>
            <a:r>
              <a:rPr lang="uk-UA" sz="2800" dirty="0" smtClean="0"/>
              <a:t> </a:t>
            </a:r>
            <a:r>
              <a:rPr lang="uk-UA" sz="2800" dirty="0"/>
              <a:t>можуть </a:t>
            </a:r>
            <a:r>
              <a:rPr lang="uk-UA" sz="2800" b="1" dirty="0"/>
              <a:t>за їх вибором </a:t>
            </a:r>
            <a:r>
              <a:rPr lang="uk-UA" sz="2800" dirty="0"/>
              <a:t>або подати результат </a:t>
            </a:r>
            <a:r>
              <a:rPr lang="uk-UA" sz="2800" b="1" dirty="0"/>
              <a:t>ЄВІ</a:t>
            </a:r>
            <a:r>
              <a:rPr lang="uk-UA" sz="2800" dirty="0"/>
              <a:t> </a:t>
            </a:r>
            <a:r>
              <a:rPr lang="uk-UA" sz="2800" dirty="0" smtClean="0"/>
              <a:t>та </a:t>
            </a:r>
            <a:r>
              <a:rPr lang="uk-UA" sz="2800" b="1" dirty="0" smtClean="0"/>
              <a:t>ЄФВВ</a:t>
            </a:r>
            <a:r>
              <a:rPr lang="uk-UA" sz="2800" dirty="0" smtClean="0"/>
              <a:t> або </a:t>
            </a:r>
            <a:r>
              <a:rPr lang="uk-UA" sz="2800" dirty="0"/>
              <a:t>скласти </a:t>
            </a:r>
            <a:r>
              <a:rPr lang="uk-UA" sz="2800" b="1" dirty="0"/>
              <a:t>співбесіду з іноземної мови</a:t>
            </a:r>
            <a:r>
              <a:rPr lang="uk-UA" sz="2800" dirty="0"/>
              <a:t> </a:t>
            </a:r>
            <a:r>
              <a:rPr lang="uk-UA" sz="2800" dirty="0" smtClean="0"/>
              <a:t>та </a:t>
            </a:r>
            <a:r>
              <a:rPr lang="uk-UA" sz="2800" b="1" dirty="0" smtClean="0"/>
              <a:t>фаховий іспит </a:t>
            </a:r>
            <a:r>
              <a:rPr lang="uk-UA" sz="2800" dirty="0" smtClean="0"/>
              <a:t>в </a:t>
            </a:r>
            <a:r>
              <a:rPr lang="uk-UA" sz="2800" dirty="0"/>
              <a:t>МДПУ імені Богдана </a:t>
            </a:r>
            <a:r>
              <a:rPr lang="uk-UA" sz="2800" dirty="0" smtClean="0"/>
              <a:t>Хмельницького</a:t>
            </a:r>
            <a:endParaRPr lang="en-US" sz="2800" dirty="0"/>
          </a:p>
          <a:p>
            <a:endParaRPr lang="uk-UA" sz="800" dirty="0" smtClean="0"/>
          </a:p>
          <a:p>
            <a:endParaRPr lang="en-US" sz="800" dirty="0" smtClean="0"/>
          </a:p>
          <a:p>
            <a:endParaRPr lang="ru-RU" sz="800" dirty="0" smtClean="0"/>
          </a:p>
          <a:p>
            <a:pPr marL="273050" lvl="0" indent="-273050"/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lvl="0" indent="-273050"/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3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7606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700808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Пільгові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визнані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постраждалими учасниками Революції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 бойових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внаслідок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особи, яким за рішенням приймальної комісії відмовлено в реєстрації для участі в ЄВІ, ЄФВВ через неможливість створення особливих (спеціальних) умов;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інвалідністю або діти з інвалідністю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 2025 році не брали участі в основних та додаткових сесіях ЄВІ, ЄФВВ через наявність захворювання або патологічного стану).</a:t>
            </a:r>
          </a:p>
          <a:p>
            <a:pPr lvl="0" algn="just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 пільгових категорій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замість результатів ЄВІ можуть подати результати співбесіди з іноземної мови, а замість результатів ЄФВВ – результат фахового іспиту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188641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Вступники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 заяву про участь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конкурсному відборі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електронній формі</a:t>
            </a:r>
            <a:r>
              <a:rPr lang="uk-UA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764704"/>
            <a:ext cx="370384" cy="504056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36105"/>
            <a:ext cx="8098738" cy="7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Реєстрація заяв вступників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08 серпня – 25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Вступні випробування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28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липня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– 07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Оприлюднення рейтингового списку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26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Виконання вимог зарахування на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бюджет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пізніше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28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серпн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Зарахування на бюджет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29 серпня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, на контракт – не пізніше ніж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30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Переведення на вакантні бюджетні місця осіб, які зараховані на навчання за контрактом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не пізніше ніж 01 в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ересня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346768"/>
            <a:ext cx="748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Терміни вступу</a:t>
            </a:r>
            <a:endParaRPr lang="uk-UA" sz="9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8579296" y="0"/>
            <a:ext cx="56470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1"/>
                </a:solidFill>
              </a:rPr>
              <a:t>ВСТУП</a:t>
            </a:r>
            <a:r>
              <a:rPr lang="uk-UA" sz="36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chemeClr val="accent1"/>
                </a:solidFill>
                <a:latin typeface="Calibri" pitchFamily="34" charset="0"/>
              </a:rPr>
              <a:t>2025: </a:t>
            </a:r>
            <a:r>
              <a:rPr lang="uk-UA" sz="3600" b="1" dirty="0">
                <a:solidFill>
                  <a:schemeClr val="accent1"/>
                </a:solidFill>
                <a:latin typeface="Calibri" pitchFamily="34" charset="0"/>
              </a:rPr>
              <a:t>нормативна база</a:t>
            </a:r>
            <a:r>
              <a:rPr lang="ru-RU" sz="5400" dirty="0">
                <a:solidFill>
                  <a:schemeClr val="accent1"/>
                </a:solidFill>
              </a:rPr>
              <a:t/>
            </a:r>
            <a:br>
              <a:rPr lang="ru-RU" sz="5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183760" cy="2808312"/>
          </a:xfrm>
        </p:spPr>
        <p:txBody>
          <a:bodyPr/>
          <a:lstStyle/>
          <a:p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прийому розроблені відповідно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прийому на навчання для здобуття вищої освіти в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(затверджених наказом Міністерства освіти і науки України від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10.02.2025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№168 та </a:t>
            </a:r>
            <a:r>
              <a:rPr lang="uk-U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зареєстрованих у Міністерстві юстиції </a:t>
            </a:r>
            <a:r>
              <a:rPr lang="uk-UA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від 26.02.2025 року №15/41360)</a:t>
            </a:r>
          </a:p>
          <a:p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19" y="404664"/>
            <a:ext cx="8640961" cy="62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4097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8843175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48062" y="0"/>
            <a:ext cx="5959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9310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1700808"/>
            <a:ext cx="81648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Загальна формула: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Конкурсний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бал (КБ) =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П1*1 + ВІФ*0,5 + П2*0,3 +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ДП*0,2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+ ДБ*0,2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400" dirty="0"/>
              <a:t>де:</a:t>
            </a:r>
            <a:endParaRPr lang="en-US" sz="2400" dirty="0"/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П1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результат ЄВВ з методології наукових досліджень;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П2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результат тесту з іноземної мови ЄВІ;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ВІФ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результат вступного іспиту з фаху (за 100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бальною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шкалою);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ДП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дослідницька пропозиція (за 100 бальною шкалою),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ДБ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– додаткові бали за навчальні та наукові досягнення.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CB68E3-539B-4BD6-B9A8-0F5DCFEACAA9}"/>
              </a:ext>
            </a:extLst>
          </p:cNvPr>
          <p:cNvSpPr txBox="1">
            <a:spLocks/>
          </p:cNvSpPr>
          <p:nvPr/>
        </p:nvSpPr>
        <p:spPr bwMode="auto">
          <a:xfrm>
            <a:off x="611560" y="404664"/>
            <a:ext cx="7462770" cy="5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sz="3600" b="1" dirty="0" smtClean="0">
                <a:solidFill>
                  <a:srgbClr val="FF0000"/>
                </a:solidFill>
              </a:rPr>
              <a:t>ВСТУП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 2025: 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</a:rPr>
              <a:t>конкурсний бал 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(на основі НРК7)</a:t>
            </a:r>
          </a:p>
          <a:p>
            <a:pPr algn="ctr">
              <a:lnSpc>
                <a:spcPct val="90000"/>
              </a:lnSpc>
            </a:pP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uk-UA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718" y="5862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764704"/>
            <a:ext cx="370384" cy="504056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89686" y="936105"/>
            <a:ext cx="8098738" cy="7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Реєстрація заяв вступників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03 вересня – 14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я</a:t>
            </a: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Вступні випробування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15 – 25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Оприлюднення рейтингового списку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28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Зарахування на бюджет –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30 вересня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, на контракт – не пізніше ніж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жовтня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5" y="346768"/>
            <a:ext cx="74888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Терміни вступу</a:t>
            </a:r>
          </a:p>
          <a:p>
            <a:pPr algn="ctr"/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sz="900" b="1" cap="all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20" y="620688"/>
            <a:ext cx="8373284" cy="60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ВИМОГИ ДО ВСТУПНИКІВ</a:t>
            </a:r>
          </a:p>
          <a:p>
            <a:pPr lvl="0"/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arenR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балів з предметів НМТ, складової ЄВІ – не менше 15%, ЄФВВ – не менше 25% тестових балів</a:t>
            </a:r>
          </a:p>
          <a:p>
            <a:pPr marL="457200" lvl="0" indent="-457200">
              <a:buAutoNum type="arabicParenR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 та переведення на бюджет: КБ не менше </a:t>
            </a: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балів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винятки – а) діти загиблих захисників України, б) </a:t>
            </a: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спеціальності особливої підтримки 125 балів при переведенні на бюджет</a:t>
            </a:r>
          </a:p>
          <a:p>
            <a:pPr marL="457200" lvl="0" indent="-457200">
              <a:buAutoNum type="arabicParenR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 для вступу на основі ПЗСО та НРК5 не менше 150 балів для спеціальності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Право </a:t>
            </a:r>
          </a:p>
          <a:p>
            <a:pPr marL="457200" lvl="0" indent="-457200">
              <a:buAutoNum type="arabicParenR"/>
            </a:pPr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251519" y="188640"/>
            <a:ext cx="8265781" cy="64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ДЕЯКІ</a:t>
            </a:r>
            <a:r>
              <a:rPr lang="uk-UA" sz="2400" b="1" kern="0" spc="4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ОСОБЛИВОСТІ</a:t>
            </a:r>
            <a:r>
              <a:rPr lang="uk-UA" sz="24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ВСТУПНОЇ</a:t>
            </a:r>
            <a:r>
              <a:rPr lang="uk-UA" sz="24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КАМПАНІЇ</a:t>
            </a:r>
          </a:p>
          <a:p>
            <a:pPr lvl="0"/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Заклади освіти при зарахуванні на навчання перевіряють наявність військово-облікових документів і факт перебування на військовому обліку громадян України призовного віку! </a:t>
            </a:r>
          </a:p>
          <a:p>
            <a:pPr lvl="0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Військово-обліковим документом є: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призовників - посвідчення про приписку до призовної дільниці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військовозобов’язаних - військовий квиток або тимчасове посвідчення військовозобов’язаного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резервістів - військовий квиток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Резерв+ </a:t>
            </a:r>
          </a:p>
          <a:p>
            <a:pPr lvl="0" algn="just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Персональний військовий облік передбачає облік відомостей таких осіб за місцем їх навчання та покладається на керівника ЗВО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5914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765">
              <a:lnSpc>
                <a:spcPts val="5005"/>
              </a:lnSpc>
              <a:spcAft>
                <a:spcPts val="0"/>
              </a:spcAft>
            </a:pP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639944" y="0"/>
            <a:ext cx="50405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39945" y="188913"/>
            <a:ext cx="504056" cy="5761037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79512" y="188912"/>
            <a:ext cx="8337788" cy="64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8765" algn="ctr">
              <a:lnSpc>
                <a:spcPts val="5005"/>
              </a:lnSpc>
              <a:spcAft>
                <a:spcPts val="0"/>
              </a:spcAft>
            </a:pP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ДЕЯКІ</a:t>
            </a:r>
            <a:r>
              <a:rPr lang="uk-UA" sz="2000" b="1" kern="0" spc="4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ОСОБЛИВОСТІ</a:t>
            </a:r>
            <a:r>
              <a:rPr lang="uk-UA" sz="20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ВСТУПНОЇ</a:t>
            </a:r>
            <a:r>
              <a:rPr lang="uk-UA" sz="2000" b="1" kern="0" spc="47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КАМПАНІЇ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2025 році індикативна собівартість на кон'юнктурних спеціальностях буде вимагати більшої плати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Регіональні коефіцієнти будуть у червні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УБД не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відшкодовують незавершене навчання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передбачено: квоти-3, квоти-4, середнього бала, сільського коефіцієнта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Співбесіда (критерій позитивної оцінки для деяких категорій, бал для інших), творчий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не замінюється на співбесіду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Рекомендації на бюджетні місця для пільговиків (вступ за позитивним результатом співбесіди, квотою-2 надаються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рекомендаціями за квотою-1 та загальними умовами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рекомендаціями на контракт за заявами з пріоритетністю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валідації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іноземного документа про ПЗСО при наявності НМТ у громадян України не є перешкодою для їх зарахування,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валідація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 український документ про ПЗСО має бути оформлений у межах шести місяців</a:t>
            </a:r>
            <a:endParaRPr lang="uk-UA" sz="2000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4515" indent="-285750">
              <a:lnSpc>
                <a:spcPts val="5005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5"/>
              </a:spcBef>
              <a:spcAft>
                <a:spcPts val="0"/>
              </a:spcAft>
              <a:buSzPts val="3900"/>
              <a:tabLst>
                <a:tab pos="892810" algn="l"/>
              </a:tabLst>
            </a:pPr>
            <a:endParaRPr lang="uk-UA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980728"/>
            <a:ext cx="826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-65640"/>
            <a:ext cx="9160311" cy="7106704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55868" y="-37463"/>
            <a:ext cx="611560" cy="71014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604449" y="-243407"/>
            <a:ext cx="539552" cy="612068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475656" y="980728"/>
            <a:ext cx="64807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indent="-265113" algn="just" eaLnBrk="1" hangingPunct="1">
              <a:buFont typeface="Wingdings" pitchFamily="2" charset="2"/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265113" indent="7938" eaLnBrk="1" hangingPunct="1">
              <a:buFont typeface="Wingdings 2" pitchFamily="18" charset="2"/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7938" eaLnBrk="1" hangingPunct="1">
              <a:buFont typeface="Wingdings 2" pitchFamily="18" charset="2"/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3265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приймальної комісії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097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76 58 296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Електронна пошта</a:t>
            </a:r>
            <a:r>
              <a:rPr lang="uk-UA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pk-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mdpu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ukr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mdpu</a:t>
            </a:r>
            <a:r>
              <a:rPr lang="uk-UA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org</a:t>
            </a:r>
            <a:r>
              <a:rPr lang="uk-UA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endParaRPr lang="uk-UA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vstup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>
                <a:solidFill>
                  <a:srgbClr val="FF0000"/>
                </a:solidFill>
              </a:rPr>
              <a:t>mdpu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org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 smtClean="0">
                <a:solidFill>
                  <a:srgbClr val="FF0000"/>
                </a:solidFill>
              </a:rPr>
              <a:t>ua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-чат: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E0840A"/>
                </a:solidFill>
                <a:latin typeface="Times New Roman" pitchFamily="18" charset="0"/>
                <a:cs typeface="Times New Roman" pitchFamily="18" charset="0"/>
              </a:rPr>
              <a:t>https://chat.whatsapp.com/EoxH28xj5EUBdO8gOn6TUN</a:t>
            </a:r>
            <a:endParaRPr lang="uk-UA" sz="3600" b="1" dirty="0">
              <a:solidFill>
                <a:srgbClr val="E0840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676456" y="764704"/>
            <a:ext cx="370384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825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uk-UA" sz="3100" b="1" spc="40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568952" cy="4874097"/>
          </a:xfrm>
        </p:spPr>
        <p:txBody>
          <a:bodyPr/>
          <a:lstStyle/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особистих електронних кабінетів розпочинається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 липня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вебсайті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адресою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u="heavy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uk-UA" sz="2000" u="heavy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vstup.edbo.gov.ua</a:t>
            </a:r>
            <a:endParaRPr lang="uk-UA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відсутності сертифікатів НМТ для реєстрації вказуються тип та номер документа, що посвідчує особу, або реєстраційний номер облікової картки платника податків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Подання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через е/кабінети двох типів заяв: на участь у вступних випробуваннях та конкурсному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відборі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Е-кабінети вступників працюють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жовтня </a:t>
            </a: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(через цілорічний прийом створюється хаос у розкладах та імітація в навчанні, погіршується якість вищої освіти)</a:t>
            </a: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Зарахування вступників для здобуття всіх рівнів вищої освіти закінчується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жовтня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Зарахування іноземців –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листопада</a:t>
            </a:r>
          </a:p>
          <a:p>
            <a:pPr marL="342900" marR="86487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Вступники на третій рівень вищої освіти подаватимуть документи із застосуванням особистих електронних кабінетів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endParaRPr lang="uk-U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864870" lvl="0" algn="just">
              <a:lnSpc>
                <a:spcPct val="105000"/>
              </a:lnSpc>
              <a:spcAft>
                <a:spcPts val="0"/>
              </a:spcAft>
              <a:buSzPts val="3900"/>
              <a:tabLst>
                <a:tab pos="755015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8458200" y="0"/>
            <a:ext cx="6858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8458200" y="764704"/>
            <a:ext cx="588640" cy="56886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026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uk-UA" sz="3100" b="1" spc="405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1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980729"/>
            <a:ext cx="8568952" cy="4536504"/>
          </a:xfrm>
        </p:spPr>
        <p:txBody>
          <a:bodyPr/>
          <a:lstStyle/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про попередню освіту має бути внесений до реєстрації першої заяви на відповідній основі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Вступники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можуть подати у сукупності за всіма основами вступу до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заяв на бюджетні місця та до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всіма джерелами фінансування 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підтвердження вибору місця навчання за заявою з пріоритетністю за іншими КП вважаються в ЄДЕБО заявами тільки на контрактні місця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Зміна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вибору бюджетного місця не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припускається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Пріоритетність для вступу на бюджетні місця обов'язкова, на контракт – за бажанням вступника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разі відмови від рекомендації на бюджетне місце грант до контракту надаватись не буде</a:t>
            </a:r>
          </a:p>
          <a:p>
            <a:pPr marL="342900" marR="864870" lvl="0" indent="-342900" algn="just">
              <a:lnSpc>
                <a:spcPct val="105000"/>
              </a:lnSpc>
              <a:spcAft>
                <a:spcPts val="0"/>
              </a:spcAft>
              <a:buSzPts val="3900"/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вступі до аспірантури – ЄВВ (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єдине вступне випробування з методології наукових досліджень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+ ЄВІ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864870" lvl="0" algn="just">
              <a:lnSpc>
                <a:spcPct val="105000"/>
              </a:lnSpc>
              <a:spcAft>
                <a:spcPts val="0"/>
              </a:spcAft>
              <a:buSzPts val="3900"/>
              <a:tabLst>
                <a:tab pos="755015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66719" y="0"/>
            <a:ext cx="8843175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обов'язковим компонентом вступу на основі ПЗСО та НРК5 (крім окремих пільгових категорій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2024-2025 з 4 предметів (українська мова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України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4 предмет на вибір (або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українська література,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іноземна мова,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хімія,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фізика,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географія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2022-2023 років (з 3 предметів)</a:t>
            </a:r>
          </a:p>
          <a:p>
            <a:pPr algn="ctr"/>
            <a:endParaRPr lang="uk-U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А7 Фізична культура і спорт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НМТ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конкурс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фізичних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здібностей 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конкурси проводяться очно, можливі виїзні конкурси,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дистанційні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– для вступників – мешканців ТОТ та силовиків.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Творчі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конкурси проводяться із відеозаписом на сайт МДПУ) </a:t>
            </a:r>
          </a:p>
          <a:p>
            <a:endParaRPr lang="uk-U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7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Особи з ТОТ вступають без НМТ – дистанційно подають документи і складають співбесіду</a:t>
            </a:r>
          </a:p>
          <a:p>
            <a:pPr algn="ctr"/>
            <a:endParaRPr lang="uk-UA" sz="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Мотиваційний лист передбачається на всі спеціальності!!!!</a:t>
            </a:r>
            <a:endParaRPr lang="uk-UA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48062" y="0"/>
            <a:ext cx="5959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9310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02283" y="1700808"/>
            <a:ext cx="82421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CB68E3-539B-4BD6-B9A8-0F5DCFEACAA9}"/>
              </a:ext>
            </a:extLst>
          </p:cNvPr>
          <p:cNvSpPr txBox="1">
            <a:spLocks/>
          </p:cNvSpPr>
          <p:nvPr/>
        </p:nvSpPr>
        <p:spPr bwMode="auto">
          <a:xfrm>
            <a:off x="332827" y="476672"/>
            <a:ext cx="7750802" cy="5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lnSpc>
                <a:spcPct val="80000"/>
              </a:lnSpc>
              <a:buNone/>
            </a:pPr>
            <a:endParaRPr lang="uk-UA" sz="2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ВСТУП </a:t>
            </a:r>
            <a:r>
              <a:rPr lang="uk-UA" sz="2400" b="1" dirty="0">
                <a:solidFill>
                  <a:schemeClr val="accent1"/>
                </a:solidFill>
              </a:rPr>
              <a:t>2025: конкурсний відбір </a:t>
            </a:r>
            <a:r>
              <a:rPr lang="uk-UA" sz="2400" b="1" dirty="0" smtClean="0">
                <a:solidFill>
                  <a:schemeClr val="accent1"/>
                </a:solidFill>
              </a:rPr>
              <a:t>на </a:t>
            </a:r>
            <a:r>
              <a:rPr lang="uk-UA" sz="2400" b="1" dirty="0">
                <a:solidFill>
                  <a:schemeClr val="accent1"/>
                </a:solidFill>
              </a:rPr>
              <a:t>1 курс на основі ПЗСО та </a:t>
            </a:r>
            <a:r>
              <a:rPr lang="uk-UA" sz="2400" b="1" dirty="0" smtClean="0">
                <a:solidFill>
                  <a:schemeClr val="accent1"/>
                </a:solidFill>
              </a:rPr>
              <a:t>НРК5</a:t>
            </a:r>
          </a:p>
          <a:p>
            <a:pPr marL="0" indent="0" algn="ctr">
              <a:lnSpc>
                <a:spcPct val="80000"/>
              </a:lnSpc>
              <a:buNone/>
            </a:pPr>
            <a:endParaRPr lang="uk-UA" sz="24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endParaRPr lang="uk-U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8843175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48062" y="0"/>
            <a:ext cx="5959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79310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102283" y="1700808"/>
            <a:ext cx="82421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Загальна формула: </a:t>
            </a:r>
            <a:r>
              <a:rPr lang="uk-UA" sz="2800" dirty="0" smtClean="0">
                <a:solidFill>
                  <a:srgbClr val="003399"/>
                </a:solidFill>
                <a:latin typeface="Calibri" pitchFamily="34" charset="0"/>
              </a:rPr>
              <a:t>КБ =</a:t>
            </a:r>
            <a:r>
              <a:rPr lang="uk-UA" sz="2800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(К1×П1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К2×П2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К3×П3 + К4×П4) / (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К1 + К2 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К3 + К4) </a:t>
            </a:r>
            <a:endParaRPr lang="uk-UA" sz="28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800" dirty="0" smtClean="0">
                <a:solidFill>
                  <a:srgbClr val="003399"/>
                </a:solidFill>
                <a:latin typeface="Calibri" pitchFamily="34" charset="0"/>
              </a:rPr>
              <a:t>КБ для А7 =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К1×П1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К2×П2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К3×П3 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К4×П4</a:t>
            </a:r>
            <a:r>
              <a:rPr lang="uk-UA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uk-UA" sz="2400" dirty="0" smtClean="0">
                <a:solidFill>
                  <a:srgbClr val="003399"/>
                </a:solidFill>
                <a:latin typeface="Calibri" pitchFamily="34" charset="0"/>
              </a:rPr>
              <a:t>ТК</a:t>
            </a:r>
            <a:r>
              <a:rPr lang="uk-UA" sz="28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все в межах 200 балів</a:t>
            </a:r>
            <a:endParaRPr lang="uk-UA" sz="20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коефіцієнт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endParaRPr lang="uk-UA" sz="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П1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П2,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П3, П4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оцінки з першого, другого, третього та четвертого предметів</a:t>
            </a:r>
            <a:endParaRPr lang="uk-UA" sz="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ТК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конкурс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фізичних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здібностей</a:t>
            </a:r>
          </a:p>
          <a:p>
            <a:endParaRPr lang="uk-UA" sz="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uk-UA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враховується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сільський коефіцієнт</a:t>
            </a:r>
          </a:p>
          <a:p>
            <a:pPr>
              <a:spcBef>
                <a:spcPct val="20000"/>
              </a:spcBef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враховується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середній бал свідоцтва про ПЗСО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CB68E3-539B-4BD6-B9A8-0F5DCFEACAA9}"/>
              </a:ext>
            </a:extLst>
          </p:cNvPr>
          <p:cNvSpPr txBox="1">
            <a:spLocks/>
          </p:cNvSpPr>
          <p:nvPr/>
        </p:nvSpPr>
        <p:spPr bwMode="auto">
          <a:xfrm>
            <a:off x="1593932" y="404664"/>
            <a:ext cx="6480398" cy="5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uk-UA" sz="3600" b="1" dirty="0">
                <a:solidFill>
                  <a:srgbClr val="FF0000"/>
                </a:solidFill>
              </a:rPr>
              <a:t>ВСТУП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2025: 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</a:rPr>
              <a:t>конкурсний бал (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</a:rPr>
              <a:t>ПЗСО та НРК5) </a:t>
            </a:r>
            <a:endParaRPr lang="uk-UA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20486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Пільгові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(особи УБД;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з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інвалідністю (І, ІІ гр.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діти з інвалідністю віком до 18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років); ліквідатори аварії на ЧАЕС, діти-сироти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діти позбавлені батьківського піклування;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з ТОТ;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 учасників бойових дій, які загинули під час проведення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АТО, діти з багатодітних сімей (5 і більше) тощо) 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подають документи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(надсилають документи до приймальної комісії різними доступними способами)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188640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Вступники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 заяву про участь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конкурсному відборі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електронній формі</a:t>
            </a:r>
            <a:r>
              <a:rPr lang="uk-UA" sz="28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особистий електронний кабінет</a:t>
            </a:r>
            <a:endParaRPr lang="uk-UA" sz="2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0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259632" y="-126268"/>
            <a:ext cx="6912768" cy="2520280"/>
          </a:xfrm>
        </p:spPr>
        <p:txBody>
          <a:bodyPr/>
          <a:lstStyle/>
          <a:p>
            <a:pPr marL="265113" indent="-265113" eaLnBrk="1" hangingPunct="1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53244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6182"/>
            <a:ext cx="9144000" cy="6904182"/>
          </a:xfrm>
          <a:prstGeom prst="rect">
            <a:avLst/>
          </a:prstGeom>
          <a:gradFill flip="none" rotWithShape="1">
            <a:gsLst>
              <a:gs pos="1000">
                <a:srgbClr val="BCDCFA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532440" y="0"/>
            <a:ext cx="6115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76456" y="156171"/>
            <a:ext cx="370384" cy="5937125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b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 bwMode="auto">
          <a:xfrm>
            <a:off x="-180528" y="1340768"/>
            <a:ext cx="8568952" cy="8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AutoNum type="arabicParenR"/>
            </a:pPr>
            <a:endParaRPr lang="uk-UA" b="1" dirty="0" smtClean="0">
              <a:solidFill>
                <a:schemeClr val="tx2"/>
              </a:solidFill>
            </a:endParaRPr>
          </a:p>
          <a:p>
            <a:pPr marL="800100" lvl="1" indent="-342900">
              <a:buAutoNum type="arabicPeriod"/>
            </a:pPr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електронних кабінетів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03-10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на участь у вступних випробуваннях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08-19 липня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вступні випробування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липня – 01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реєстрація заяв на участь у конкурсному відборі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зарахування на бюджет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серпня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переведення на вакантні бюджетні місця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серпня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зарахування на контракт</a:t>
            </a:r>
          </a:p>
          <a:p>
            <a:pPr lvl="1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548679"/>
            <a:ext cx="81275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РОЗКЛАД вступу на основі ПЗСО та НРК5</a:t>
            </a:r>
          </a:p>
          <a:p>
            <a:pPr algn="ctr"/>
            <a:endParaRPr lang="uk-UA" sz="2600" b="1" cap="al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4256</TotalTime>
  <Words>1868</Words>
  <Application>Microsoft Office PowerPoint</Application>
  <PresentationFormat>Экран (4:3)</PresentationFormat>
  <Paragraphs>301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ВСТУП 2025: нормативна база </vt:lpstr>
      <vt:lpstr>ЗАГАЛЬНІ ПОЛОЖЕННЯ </vt:lpstr>
      <vt:lpstr>ЗАГАЛЬНІ ПОЛОЖЕННЯ </vt:lpstr>
      <vt:lpstr>В с т у п   2 0 2 5</vt:lpstr>
      <vt:lpstr>В с т у п   2 0 2 5</vt:lpstr>
      <vt:lpstr>Презентация PowerPoint</vt:lpstr>
      <vt:lpstr>Презентация PowerPoint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Презентация PowerPoint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  <vt:lpstr>В с т у п   2 0 2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Мелітопольський державний педагогічний університет  імені  Богдана Хмельницького</dc:title>
  <dc:creator>Приемная комиссия</dc:creator>
  <cp:lastModifiedBy>Administrator</cp:lastModifiedBy>
  <cp:revision>261</cp:revision>
  <cp:lastPrinted>2020-04-23T06:31:11Z</cp:lastPrinted>
  <dcterms:created xsi:type="dcterms:W3CDTF">2013-11-22T12:45:43Z</dcterms:created>
  <dcterms:modified xsi:type="dcterms:W3CDTF">2025-03-31T07:57:10Z</dcterms:modified>
</cp:coreProperties>
</file>